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10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B4776-8CFB-4081-ABB2-DDDC514945D0}" v="4" dt="2022-01-02T23:49:33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19" autoAdjust="0"/>
  </p:normalViewPr>
  <p:slideViewPr>
    <p:cSldViewPr snapToGrid="0">
      <p:cViewPr>
        <p:scale>
          <a:sx n="83" d="100"/>
          <a:sy n="83" d="100"/>
        </p:scale>
        <p:origin x="63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tesh Chauhan" userId="b13763af-653b-433f-9baf-33243c65529f" providerId="ADAL" clId="{52AB4776-8CFB-4081-ABB2-DDDC514945D0}"/>
    <pc:docChg chg="undo custSel modSld">
      <pc:chgData name="Pritesh Chauhan" userId="b13763af-653b-433f-9baf-33243c65529f" providerId="ADAL" clId="{52AB4776-8CFB-4081-ABB2-DDDC514945D0}" dt="2022-01-02T23:49:14.427" v="204" actId="403"/>
      <pc:docMkLst>
        <pc:docMk/>
      </pc:docMkLst>
      <pc:sldChg chg="addSp modSp mod">
        <pc:chgData name="Pritesh Chauhan" userId="b13763af-653b-433f-9baf-33243c65529f" providerId="ADAL" clId="{52AB4776-8CFB-4081-ABB2-DDDC514945D0}" dt="2022-01-02T23:49:14.427" v="204" actId="403"/>
        <pc:sldMkLst>
          <pc:docMk/>
          <pc:sldMk cId="895915843" sldId="266"/>
        </pc:sldMkLst>
        <pc:spChg chg="mod">
          <ac:chgData name="Pritesh Chauhan" userId="b13763af-653b-433f-9baf-33243c65529f" providerId="ADAL" clId="{52AB4776-8CFB-4081-ABB2-DDDC514945D0}" dt="2022-01-02T23:43:01.309" v="20" actId="1076"/>
          <ac:spMkLst>
            <pc:docMk/>
            <pc:sldMk cId="895915843" sldId="266"/>
            <ac:spMk id="2" creationId="{9AB2EA78-AEB3-469B-9025-3B17201A457B}"/>
          </ac:spMkLst>
        </pc:spChg>
        <pc:spChg chg="mod">
          <ac:chgData name="Pritesh Chauhan" userId="b13763af-653b-433f-9baf-33243c65529f" providerId="ADAL" clId="{52AB4776-8CFB-4081-ABB2-DDDC514945D0}" dt="2022-01-02T23:44:13.512" v="26" actId="1076"/>
          <ac:spMkLst>
            <pc:docMk/>
            <pc:sldMk cId="895915843" sldId="266"/>
            <ac:spMk id="3" creationId="{255E1F2F-E259-4EA8-9FFD-3A10AF541859}"/>
          </ac:spMkLst>
        </pc:spChg>
        <pc:spChg chg="mod">
          <ac:chgData name="Pritesh Chauhan" userId="b13763af-653b-433f-9baf-33243c65529f" providerId="ADAL" clId="{52AB4776-8CFB-4081-ABB2-DDDC514945D0}" dt="2022-01-02T23:44:48.142" v="57" actId="1076"/>
          <ac:spMkLst>
            <pc:docMk/>
            <pc:sldMk cId="895915843" sldId="266"/>
            <ac:spMk id="7" creationId="{12086E2E-55F9-4782-BF5E-97DD884B2570}"/>
          </ac:spMkLst>
        </pc:spChg>
        <pc:spChg chg="add mod">
          <ac:chgData name="Pritesh Chauhan" userId="b13763af-653b-433f-9baf-33243c65529f" providerId="ADAL" clId="{52AB4776-8CFB-4081-ABB2-DDDC514945D0}" dt="2022-01-02T23:49:14.427" v="204" actId="403"/>
          <ac:spMkLst>
            <pc:docMk/>
            <pc:sldMk cId="895915843" sldId="266"/>
            <ac:spMk id="11" creationId="{DFBDB5A7-088B-43E2-85C1-5C7746741201}"/>
          </ac:spMkLst>
        </pc:spChg>
        <pc:cxnChg chg="add mod">
          <ac:chgData name="Pritesh Chauhan" userId="b13763af-653b-433f-9baf-33243c65529f" providerId="ADAL" clId="{52AB4776-8CFB-4081-ABB2-DDDC514945D0}" dt="2022-01-02T23:48:47.999" v="201" actId="208"/>
          <ac:cxnSpMkLst>
            <pc:docMk/>
            <pc:sldMk cId="895915843" sldId="266"/>
            <ac:cxnSpMk id="8" creationId="{7CAF2082-0310-4D68-97AE-21B4EDEA8424}"/>
          </ac:cxnSpMkLst>
        </pc:cxnChg>
      </pc:sldChg>
      <pc:sldChg chg="modSp mod">
        <pc:chgData name="Pritesh Chauhan" userId="b13763af-653b-433f-9baf-33243c65529f" providerId="ADAL" clId="{52AB4776-8CFB-4081-ABB2-DDDC514945D0}" dt="2022-01-02T23:38:54.497" v="16" actId="20577"/>
        <pc:sldMkLst>
          <pc:docMk/>
          <pc:sldMk cId="3062530415" sldId="310"/>
        </pc:sldMkLst>
        <pc:spChg chg="mod">
          <ac:chgData name="Pritesh Chauhan" userId="b13763af-653b-433f-9baf-33243c65529f" providerId="ADAL" clId="{52AB4776-8CFB-4081-ABB2-DDDC514945D0}" dt="2022-01-02T23:38:54.497" v="16" actId="20577"/>
          <ac:spMkLst>
            <pc:docMk/>
            <pc:sldMk cId="3062530415" sldId="310"/>
            <ac:spMk id="4" creationId="{221C0B2C-8C6C-4F71-A3C1-43675521B574}"/>
          </ac:spMkLst>
        </pc:spChg>
      </pc:sldChg>
      <pc:sldChg chg="modSp mod">
        <pc:chgData name="Pritesh Chauhan" userId="b13763af-653b-433f-9baf-33243c65529f" providerId="ADAL" clId="{52AB4776-8CFB-4081-ABB2-DDDC514945D0}" dt="2022-01-02T23:39:02.566" v="18" actId="313"/>
        <pc:sldMkLst>
          <pc:docMk/>
          <pc:sldMk cId="3472062066" sldId="311"/>
        </pc:sldMkLst>
        <pc:spChg chg="mod">
          <ac:chgData name="Pritesh Chauhan" userId="b13763af-653b-433f-9baf-33243c65529f" providerId="ADAL" clId="{52AB4776-8CFB-4081-ABB2-DDDC514945D0}" dt="2022-01-02T23:38:58.375" v="17"/>
          <ac:spMkLst>
            <pc:docMk/>
            <pc:sldMk cId="3472062066" sldId="311"/>
            <ac:spMk id="4" creationId="{221C0B2C-8C6C-4F71-A3C1-43675521B574}"/>
          </ac:spMkLst>
        </pc:spChg>
        <pc:spChg chg="mod">
          <ac:chgData name="Pritesh Chauhan" userId="b13763af-653b-433f-9baf-33243c65529f" providerId="ADAL" clId="{52AB4776-8CFB-4081-ABB2-DDDC514945D0}" dt="2022-01-02T23:39:02.566" v="18" actId="313"/>
          <ac:spMkLst>
            <pc:docMk/>
            <pc:sldMk cId="3472062066" sldId="311"/>
            <ac:spMk id="10" creationId="{6C06CC98-A741-41DE-BD26-21219DF6B8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pchauhan.com/" TargetMode="External"/><Relationship Id="rId5" Type="http://schemas.openxmlformats.org/officeDocument/2006/relationships/hyperlink" Target="mailto:Pritesh.Chauhan@hotmail.co.uk" TargetMode="External"/><Relationship Id="rId4" Type="http://schemas.openxmlformats.org/officeDocument/2006/relationships/hyperlink" Target="https://www.linkedin.com/in/priteshchauhan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7937" y="602240"/>
            <a:ext cx="4459626" cy="1339226"/>
          </a:xfrm>
        </p:spPr>
        <p:txBody>
          <a:bodyPr>
            <a:normAutofit fontScale="90000"/>
          </a:bodyPr>
          <a:lstStyle/>
          <a:p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Annual Reflection &amp; Planning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943" y="3273657"/>
            <a:ext cx="5417385" cy="730601"/>
          </a:xfrm>
        </p:spPr>
        <p:txBody>
          <a:bodyPr>
            <a:normAutofit/>
          </a:bodyPr>
          <a:lstStyle/>
          <a:p>
            <a:pPr algn="r"/>
            <a:r>
              <a:rPr lang="en-GB" sz="1400" b="1" dirty="0"/>
              <a:t>A goal without a plan is just a wish</a:t>
            </a:r>
          </a:p>
          <a:p>
            <a:pPr algn="r"/>
            <a:r>
              <a:rPr lang="en-GB" sz="1200" b="0" i="1" dirty="0">
                <a:solidFill>
                  <a:srgbClr val="1E1E1E"/>
                </a:solidFill>
                <a:effectLst/>
              </a:rPr>
              <a:t>Antoine de Saint-</a:t>
            </a:r>
            <a:r>
              <a:rPr lang="en-GB" sz="1200" b="0" i="1" dirty="0" err="1">
                <a:solidFill>
                  <a:srgbClr val="1E1E1E"/>
                </a:solidFill>
                <a:effectLst/>
              </a:rPr>
              <a:t>Exupéry</a:t>
            </a:r>
            <a:endParaRPr lang="en-US" sz="1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2086E2E-55F9-4782-BF5E-97DD884B2570}"/>
              </a:ext>
            </a:extLst>
          </p:cNvPr>
          <p:cNvSpPr txBox="1">
            <a:spLocks/>
          </p:cNvSpPr>
          <p:nvPr/>
        </p:nvSpPr>
        <p:spPr>
          <a:xfrm>
            <a:off x="9914626" y="2133601"/>
            <a:ext cx="1687864" cy="6083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438E9F"/>
                </a:solidFill>
              </a:rPr>
              <a:t>2022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AF2082-0310-4D68-97AE-21B4EDEA8424}"/>
              </a:ext>
            </a:extLst>
          </p:cNvPr>
          <p:cNvCxnSpPr/>
          <p:nvPr/>
        </p:nvCxnSpPr>
        <p:spPr>
          <a:xfrm>
            <a:off x="6805053" y="2954784"/>
            <a:ext cx="4340275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DFBDB5A7-088B-43E2-85C1-5C7746741201}"/>
              </a:ext>
            </a:extLst>
          </p:cNvPr>
          <p:cNvSpPr txBox="1">
            <a:spLocks/>
          </p:cNvSpPr>
          <p:nvPr/>
        </p:nvSpPr>
        <p:spPr>
          <a:xfrm>
            <a:off x="6452753" y="5652214"/>
            <a:ext cx="4741420" cy="730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GB" sz="1600" dirty="0"/>
              <a:t>Created by </a:t>
            </a:r>
            <a:r>
              <a:rPr lang="en-GB" sz="1600" dirty="0">
                <a:hlinkClick r:id="rId4"/>
              </a:rPr>
              <a:t>Pritesh Chauhan</a:t>
            </a:r>
            <a:endParaRPr lang="en-GB" sz="1600" dirty="0"/>
          </a:p>
          <a:p>
            <a:pPr algn="r">
              <a:lnSpc>
                <a:spcPct val="110000"/>
              </a:lnSpc>
            </a:pPr>
            <a:r>
              <a:rPr lang="en-GB" sz="1600" dirty="0"/>
              <a:t>Get in touch: </a:t>
            </a:r>
            <a:r>
              <a:rPr lang="en-GB" sz="1600" dirty="0">
                <a:hlinkClick r:id="rId5"/>
              </a:rPr>
              <a:t>Pritesh.Chauhan@hotmail.co.uk</a:t>
            </a:r>
            <a:endParaRPr lang="en-GB" sz="1600" dirty="0"/>
          </a:p>
          <a:p>
            <a:pPr algn="r">
              <a:lnSpc>
                <a:spcPct val="110000"/>
              </a:lnSpc>
            </a:pPr>
            <a:r>
              <a:rPr lang="en-GB" sz="1600" dirty="0">
                <a:hlinkClick r:id="rId6"/>
              </a:rPr>
              <a:t>www.pchauhan.com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5A3BC8-3251-4348-AD36-36DED586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976" y="6387637"/>
            <a:ext cx="3313693" cy="420391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2021 Highs &amp; Lows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B058A3-3C12-4CCF-8D68-25EA18D6E8DB}"/>
              </a:ext>
            </a:extLst>
          </p:cNvPr>
          <p:cNvCxnSpPr>
            <a:cxnSpLocks/>
          </p:cNvCxnSpPr>
          <p:nvPr/>
        </p:nvCxnSpPr>
        <p:spPr>
          <a:xfrm>
            <a:off x="6090822" y="127664"/>
            <a:ext cx="5178" cy="6106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C7920A36-BB1D-4BE3-8569-E5B1011D6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8587"/>
              </p:ext>
            </p:extLst>
          </p:nvPr>
        </p:nvGraphicFramePr>
        <p:xfrm>
          <a:off x="174261" y="900526"/>
          <a:ext cx="5688827" cy="53334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88827">
                  <a:extLst>
                    <a:ext uri="{9D8B030D-6E8A-4147-A177-3AD203B41FA5}">
                      <a16:colId xmlns:a16="http://schemas.microsoft.com/office/drawing/2014/main" val="3098907984"/>
                    </a:ext>
                  </a:extLst>
                </a:gridCol>
              </a:tblGrid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70765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19258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07040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453777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72715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643602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91359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38758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26220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313273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9646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23587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4745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CEC11F70-4CBD-4DA1-9B27-A98EAA8BD88E}"/>
              </a:ext>
            </a:extLst>
          </p:cNvPr>
          <p:cNvGrpSpPr/>
          <p:nvPr/>
        </p:nvGrpSpPr>
        <p:grpSpPr>
          <a:xfrm>
            <a:off x="333555" y="185174"/>
            <a:ext cx="4892793" cy="577325"/>
            <a:chOff x="333555" y="323198"/>
            <a:chExt cx="4892793" cy="57732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E46B73-E31B-4AE8-B32D-8F35D5D28332}"/>
                </a:ext>
              </a:extLst>
            </p:cNvPr>
            <p:cNvGrpSpPr/>
            <p:nvPr/>
          </p:nvGrpSpPr>
          <p:grpSpPr>
            <a:xfrm>
              <a:off x="333555" y="323198"/>
              <a:ext cx="2053087" cy="539097"/>
              <a:chOff x="333555" y="622590"/>
              <a:chExt cx="2053087" cy="5390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97A5157-3D9E-43A5-A581-5C0CA1AE0A66}"/>
                  </a:ext>
                </a:extLst>
              </p:cNvPr>
              <p:cNvGrpSpPr/>
              <p:nvPr/>
            </p:nvGrpSpPr>
            <p:grpSpPr>
              <a:xfrm>
                <a:off x="333555" y="622590"/>
                <a:ext cx="539097" cy="539097"/>
                <a:chOff x="2018582" y="599586"/>
                <a:chExt cx="902898" cy="902898"/>
              </a:xfrm>
            </p:grpSpPr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7166C4EA-300A-408E-85AB-4065D8998037}"/>
                    </a:ext>
                  </a:extLst>
                </p:cNvPr>
                <p:cNvSpPr/>
                <p:nvPr/>
              </p:nvSpPr>
              <p:spPr>
                <a:xfrm>
                  <a:off x="2018582" y="599586"/>
                  <a:ext cx="902898" cy="902898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2" name="Graphic 11" descr="Thumbs up sign outline">
                  <a:extLst>
                    <a:ext uri="{FF2B5EF4-FFF2-40B4-BE49-F238E27FC236}">
                      <a16:creationId xmlns:a16="http://schemas.microsoft.com/office/drawing/2014/main" id="{15462D57-2D8C-47CB-B9F1-F0E11D4499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31475" y="712479"/>
                  <a:ext cx="677113" cy="677113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33BA98-FD3D-4BAA-BB2C-FB377BE944D1}"/>
                  </a:ext>
                </a:extLst>
              </p:cNvPr>
              <p:cNvSpPr txBox="1"/>
              <p:nvPr/>
            </p:nvSpPr>
            <p:spPr>
              <a:xfrm>
                <a:off x="1023668" y="622590"/>
                <a:ext cx="13629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  <a:defRPr cap="all"/>
                </a:pPr>
                <a:r>
                  <a:rPr lang="en-US" dirty="0"/>
                  <a:t>Highlights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D253FA-7DA1-414A-949B-F0D4F48D646E}"/>
                </a:ext>
              </a:extLst>
            </p:cNvPr>
            <p:cNvSpPr txBox="1"/>
            <p:nvPr/>
          </p:nvSpPr>
          <p:spPr>
            <a:xfrm>
              <a:off x="989162" y="592746"/>
              <a:ext cx="42371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/>
                <a:t>(e.g. promotion, new house, trips, concerts, kids, fitness)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070E85-9ECB-4E28-B0F1-832B7AD42293}"/>
              </a:ext>
            </a:extLst>
          </p:cNvPr>
          <p:cNvGrpSpPr/>
          <p:nvPr/>
        </p:nvGrpSpPr>
        <p:grpSpPr>
          <a:xfrm>
            <a:off x="6328912" y="185174"/>
            <a:ext cx="4798187" cy="625580"/>
            <a:chOff x="6328912" y="185174"/>
            <a:chExt cx="4798187" cy="6255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2BA804-8DC9-480E-BDD3-030DDAF410CC}"/>
                </a:ext>
              </a:extLst>
            </p:cNvPr>
            <p:cNvGrpSpPr/>
            <p:nvPr/>
          </p:nvGrpSpPr>
          <p:grpSpPr>
            <a:xfrm>
              <a:off x="6328912" y="185174"/>
              <a:ext cx="2053087" cy="539097"/>
              <a:chOff x="333555" y="622590"/>
              <a:chExt cx="2053087" cy="53909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BA5D939-4A80-4D79-AD97-AA705ADF5F75}"/>
                  </a:ext>
                </a:extLst>
              </p:cNvPr>
              <p:cNvGrpSpPr/>
              <p:nvPr/>
            </p:nvGrpSpPr>
            <p:grpSpPr>
              <a:xfrm>
                <a:off x="333555" y="622590"/>
                <a:ext cx="539097" cy="539097"/>
                <a:chOff x="2018582" y="599586"/>
                <a:chExt cx="902898" cy="902898"/>
              </a:xfrm>
            </p:grpSpPr>
            <p:sp>
              <p:nvSpPr>
                <p:cNvPr id="22" name="Flowchart: Connector 21">
                  <a:extLst>
                    <a:ext uri="{FF2B5EF4-FFF2-40B4-BE49-F238E27FC236}">
                      <a16:creationId xmlns:a16="http://schemas.microsoft.com/office/drawing/2014/main" id="{C88396F6-1038-46E8-A60B-153FE27EF827}"/>
                    </a:ext>
                  </a:extLst>
                </p:cNvPr>
                <p:cNvSpPr/>
                <p:nvPr/>
              </p:nvSpPr>
              <p:spPr>
                <a:xfrm>
                  <a:off x="2018582" y="599586"/>
                  <a:ext cx="902898" cy="902898"/>
                </a:xfrm>
                <a:prstGeom prst="flowChartConnector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3" name="Graphic 22" descr="Thumbs Down outline">
                  <a:extLst>
                    <a:ext uri="{FF2B5EF4-FFF2-40B4-BE49-F238E27FC236}">
                      <a16:creationId xmlns:a16="http://schemas.microsoft.com/office/drawing/2014/main" id="{F8E26B3F-C6C2-483C-99F6-5B61F7445D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/>
              </p:blipFill>
              <p:spPr>
                <a:xfrm>
                  <a:off x="2131474" y="712478"/>
                  <a:ext cx="677114" cy="677114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4C0444-C422-4A6F-9CF2-108E8F87E60A}"/>
                  </a:ext>
                </a:extLst>
              </p:cNvPr>
              <p:cNvSpPr txBox="1"/>
              <p:nvPr/>
            </p:nvSpPr>
            <p:spPr>
              <a:xfrm>
                <a:off x="1023668" y="683465"/>
                <a:ext cx="13629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  <a:defRPr cap="all"/>
                </a:pPr>
                <a:r>
                  <a:rPr lang="en-US" dirty="0"/>
                  <a:t>Lowlights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BE606F-8E2A-4C74-9202-733CA8EA8503}"/>
                </a:ext>
              </a:extLst>
            </p:cNvPr>
            <p:cNvSpPr txBox="1"/>
            <p:nvPr/>
          </p:nvSpPr>
          <p:spPr>
            <a:xfrm>
              <a:off x="7007638" y="502977"/>
              <a:ext cx="41194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/>
                <a:t>(e.g. career setbacks, health, loss, finances, social life)</a:t>
              </a:r>
            </a:p>
          </p:txBody>
        </p:sp>
      </p:grpSp>
      <p:graphicFrame>
        <p:nvGraphicFramePr>
          <p:cNvPr id="31" name="Table 26">
            <a:extLst>
              <a:ext uri="{FF2B5EF4-FFF2-40B4-BE49-F238E27FC236}">
                <a16:creationId xmlns:a16="http://schemas.microsoft.com/office/drawing/2014/main" id="{F172F93E-D6BD-4228-A49F-628C0024F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73387"/>
              </p:ext>
            </p:extLst>
          </p:nvPr>
        </p:nvGraphicFramePr>
        <p:xfrm>
          <a:off x="6328912" y="904487"/>
          <a:ext cx="5688827" cy="5333497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688827">
                  <a:extLst>
                    <a:ext uri="{9D8B030D-6E8A-4147-A177-3AD203B41FA5}">
                      <a16:colId xmlns:a16="http://schemas.microsoft.com/office/drawing/2014/main" val="3098907984"/>
                    </a:ext>
                  </a:extLst>
                </a:gridCol>
              </a:tblGrid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70765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19258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07040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453777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72715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643602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91359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38758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26220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313273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9646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23587"/>
                  </a:ext>
                </a:extLst>
              </a:tr>
              <a:tr h="41026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4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21C0B2C-8C6C-4F71-A3C1-43675521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976" y="6387637"/>
            <a:ext cx="3313693" cy="420391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2021 Key Pillar Scoring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4F111-CDBD-4272-9731-825B20865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29571"/>
              </p:ext>
            </p:extLst>
          </p:nvPr>
        </p:nvGraphicFramePr>
        <p:xfrm>
          <a:off x="224287" y="1017343"/>
          <a:ext cx="11628409" cy="506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080">
                  <a:extLst>
                    <a:ext uri="{9D8B030D-6E8A-4147-A177-3AD203B41FA5}">
                      <a16:colId xmlns:a16="http://schemas.microsoft.com/office/drawing/2014/main" val="3418395043"/>
                    </a:ext>
                  </a:extLst>
                </a:gridCol>
                <a:gridCol w="1191169">
                  <a:extLst>
                    <a:ext uri="{9D8B030D-6E8A-4147-A177-3AD203B41FA5}">
                      <a16:colId xmlns:a16="http://schemas.microsoft.com/office/drawing/2014/main" val="3741371164"/>
                    </a:ext>
                  </a:extLst>
                </a:gridCol>
                <a:gridCol w="7234687">
                  <a:extLst>
                    <a:ext uri="{9D8B030D-6E8A-4147-A177-3AD203B41FA5}">
                      <a16:colId xmlns:a16="http://schemas.microsoft.com/office/drawing/2014/main" val="1049744060"/>
                    </a:ext>
                  </a:extLst>
                </a:gridCol>
                <a:gridCol w="1351473">
                  <a:extLst>
                    <a:ext uri="{9D8B030D-6E8A-4147-A177-3AD203B41FA5}">
                      <a16:colId xmlns:a16="http://schemas.microsoft.com/office/drawing/2014/main" val="2839405723"/>
                    </a:ext>
                  </a:extLst>
                </a:gridCol>
              </a:tblGrid>
              <a:tr h="64065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Georgia Pro Cond Semibold" panose="020B0604020202020204" pitchFamily="18" charset="0"/>
                        </a:rPr>
                        <a:t>Pillar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Georgia Pro Cond Semibold" panose="020B0604020202020204" pitchFamily="18" charset="0"/>
                        </a:rPr>
                        <a:t>2021 Score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Georgia Pro Cond Semibold" panose="020B0604020202020204" pitchFamily="18" charset="0"/>
                        </a:rPr>
                        <a:t>(0-10)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Georgia Pro Cond Semibold" panose="020B0604020202020204" pitchFamily="18" charset="0"/>
                        </a:rPr>
                        <a:t>Descriptor</a:t>
                      </a:r>
                    </a:p>
                    <a:p>
                      <a:pPr algn="ctr"/>
                      <a:r>
                        <a:rPr lang="en-GB" sz="1200" b="0" i="1" dirty="0">
                          <a:latin typeface="Georgia Pro Cond Semibold" panose="020B0604020202020204" pitchFamily="18" charset="0"/>
                        </a:rPr>
                        <a:t>(briefly describe your score)</a:t>
                      </a:r>
                      <a:endParaRPr lang="en-GB" sz="1600" b="0" i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Georgia Pro Cond Semibold" panose="020B0604020202020204" pitchFamily="18" charset="0"/>
                        </a:rPr>
                        <a:t>Last year Score </a:t>
                      </a:r>
                    </a:p>
                    <a:p>
                      <a:pPr algn="ctr"/>
                      <a:r>
                        <a:rPr lang="en-GB" sz="1400" b="0" dirty="0">
                          <a:latin typeface="Georgia Pro Cond Semibold" panose="020B0604020202020204" pitchFamily="18" charset="0"/>
                        </a:rPr>
                        <a:t>(0-10)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930408"/>
                  </a:ext>
                </a:extLst>
              </a:tr>
              <a:tr h="524231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n-lt"/>
                        </a:rPr>
                        <a:t>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b="1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065081"/>
                  </a:ext>
                </a:extLst>
              </a:tr>
              <a:tr h="524231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n-lt"/>
                        </a:rPr>
                        <a:t>Career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b="1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16398"/>
                  </a:ext>
                </a:extLst>
              </a:tr>
              <a:tr h="541125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n-lt"/>
                        </a:rPr>
                        <a:t>Love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96054"/>
                  </a:ext>
                </a:extLst>
              </a:tr>
              <a:tr h="56489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n-lt"/>
                        </a:rPr>
                        <a:t>Finances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298914"/>
                  </a:ext>
                </a:extLst>
              </a:tr>
              <a:tr h="62000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n-lt"/>
                        </a:rPr>
                        <a:t>Friends &amp;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975931"/>
                  </a:ext>
                </a:extLst>
              </a:tr>
              <a:tr h="56489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n-lt"/>
                        </a:rPr>
                        <a:t>Fun &amp; Recreation</a:t>
                      </a:r>
                      <a:endParaRPr lang="en-GB" sz="1200" b="1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65650"/>
                  </a:ext>
                </a:extLst>
              </a:tr>
              <a:tr h="592449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n-lt"/>
                        </a:rPr>
                        <a:t>Personal Growth</a:t>
                      </a:r>
                      <a:endParaRPr lang="en-GB" sz="1200" b="1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016276"/>
                  </a:ext>
                </a:extLst>
              </a:tr>
              <a:tr h="48892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n-lt"/>
                        </a:rPr>
                        <a:t>Physical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Georgia Pro Cond Semibold" panose="020B0604020202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39167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D4AA5AA-324B-492D-9A3E-FEE4BDEDFB11}"/>
              </a:ext>
            </a:extLst>
          </p:cNvPr>
          <p:cNvGrpSpPr/>
          <p:nvPr/>
        </p:nvGrpSpPr>
        <p:grpSpPr>
          <a:xfrm>
            <a:off x="345057" y="288691"/>
            <a:ext cx="11548466" cy="539097"/>
            <a:chOff x="333555" y="622590"/>
            <a:chExt cx="11548466" cy="53909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EF414F-AD5B-4B70-9E48-9380DCE5AFBE}"/>
                </a:ext>
              </a:extLst>
            </p:cNvPr>
            <p:cNvGrpSpPr/>
            <p:nvPr/>
          </p:nvGrpSpPr>
          <p:grpSpPr>
            <a:xfrm>
              <a:off x="333555" y="622590"/>
              <a:ext cx="539097" cy="539097"/>
              <a:chOff x="2018582" y="599586"/>
              <a:chExt cx="902898" cy="902898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8AABE057-DA1B-4BBB-BBA1-3CA6AB0EAE8E}"/>
                  </a:ext>
                </a:extLst>
              </p:cNvPr>
              <p:cNvSpPr/>
              <p:nvPr/>
            </p:nvSpPr>
            <p:spPr>
              <a:xfrm>
                <a:off x="2018582" y="599586"/>
                <a:ext cx="902898" cy="902898"/>
              </a:xfrm>
              <a:prstGeom prst="flowChartConnecto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 descr="Tally outline">
                <a:extLst>
                  <a:ext uri="{FF2B5EF4-FFF2-40B4-BE49-F238E27FC236}">
                    <a16:creationId xmlns:a16="http://schemas.microsoft.com/office/drawing/2014/main" id="{3C6CC5DC-F26A-41E9-8ABA-57114E690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2131474" y="712478"/>
                <a:ext cx="677114" cy="677114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06CC98-A741-41DE-BD26-21219DF6B821}"/>
                </a:ext>
              </a:extLst>
            </p:cNvPr>
            <p:cNvSpPr txBox="1"/>
            <p:nvPr/>
          </p:nvSpPr>
          <p:spPr>
            <a:xfrm>
              <a:off x="1017916" y="702258"/>
              <a:ext cx="108641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  <a:defRPr cap="all"/>
              </a:pPr>
              <a:r>
                <a:rPr lang="en-US" dirty="0"/>
                <a:t>On a scale of 0-10, Rate how you feel about The Key Pillars of your life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39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21C0B2C-8C6C-4F71-A3C1-43675521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976" y="6387637"/>
            <a:ext cx="3313693" cy="420391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2022 Goal Setting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4F111-CDBD-4272-9731-825B20865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2633"/>
              </p:ext>
            </p:extLst>
          </p:nvPr>
        </p:nvGraphicFramePr>
        <p:xfrm>
          <a:off x="224287" y="1117069"/>
          <a:ext cx="11628410" cy="52500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1080">
                  <a:extLst>
                    <a:ext uri="{9D8B030D-6E8A-4147-A177-3AD203B41FA5}">
                      <a16:colId xmlns:a16="http://schemas.microsoft.com/office/drawing/2014/main" val="3418395043"/>
                    </a:ext>
                  </a:extLst>
                </a:gridCol>
                <a:gridCol w="3259110">
                  <a:extLst>
                    <a:ext uri="{9D8B030D-6E8A-4147-A177-3AD203B41FA5}">
                      <a16:colId xmlns:a16="http://schemas.microsoft.com/office/drawing/2014/main" val="3741371164"/>
                    </a:ext>
                  </a:extLst>
                </a:gridCol>
                <a:gridCol w="3259110">
                  <a:extLst>
                    <a:ext uri="{9D8B030D-6E8A-4147-A177-3AD203B41FA5}">
                      <a16:colId xmlns:a16="http://schemas.microsoft.com/office/drawing/2014/main" val="1049744060"/>
                    </a:ext>
                  </a:extLst>
                </a:gridCol>
                <a:gridCol w="3259110">
                  <a:extLst>
                    <a:ext uri="{9D8B030D-6E8A-4147-A177-3AD203B41FA5}">
                      <a16:colId xmlns:a16="http://schemas.microsoft.com/office/drawing/2014/main" val="2839405723"/>
                    </a:ext>
                  </a:extLst>
                </a:gridCol>
              </a:tblGrid>
              <a:tr h="55433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Pillar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2023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(1 year)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(3 year)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(5 year)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930408"/>
                  </a:ext>
                </a:extLst>
              </a:tr>
              <a:tr h="566185">
                <a:tc>
                  <a:txBody>
                    <a:bodyPr/>
                    <a:lstStyle/>
                    <a:p>
                      <a:r>
                        <a:rPr lang="en-GB" sz="1400" b="1" dirty="0"/>
                        <a:t>Health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065081"/>
                  </a:ext>
                </a:extLst>
              </a:tr>
              <a:tr h="566185">
                <a:tc>
                  <a:txBody>
                    <a:bodyPr/>
                    <a:lstStyle/>
                    <a:p>
                      <a:r>
                        <a:rPr lang="en-GB" sz="1400" b="1" dirty="0"/>
                        <a:t>Career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116398"/>
                  </a:ext>
                </a:extLst>
              </a:tr>
              <a:tr h="566185">
                <a:tc>
                  <a:txBody>
                    <a:bodyPr/>
                    <a:lstStyle/>
                    <a:p>
                      <a:r>
                        <a:rPr lang="en-GB" sz="1400" b="1" dirty="0"/>
                        <a:t>Love Life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96054"/>
                  </a:ext>
                </a:extLst>
              </a:tr>
              <a:tr h="568883">
                <a:tc>
                  <a:txBody>
                    <a:bodyPr/>
                    <a:lstStyle/>
                    <a:p>
                      <a:r>
                        <a:rPr lang="en-GB" sz="1400" b="1" dirty="0"/>
                        <a:t>Finances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98914"/>
                  </a:ext>
                </a:extLst>
              </a:tr>
              <a:tr h="624385">
                <a:tc>
                  <a:txBody>
                    <a:bodyPr/>
                    <a:lstStyle/>
                    <a:p>
                      <a:r>
                        <a:rPr lang="en-GB" sz="1400" b="1" dirty="0"/>
                        <a:t>Friends &amp; Family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75931"/>
                  </a:ext>
                </a:extLst>
              </a:tr>
              <a:tr h="568883">
                <a:tc>
                  <a:txBody>
                    <a:bodyPr/>
                    <a:lstStyle/>
                    <a:p>
                      <a:r>
                        <a:rPr lang="en-GB" sz="1400" b="1" dirty="0"/>
                        <a:t>Fun &amp; Recreation</a:t>
                      </a:r>
                      <a:endParaRPr lang="en-GB" sz="1200" b="1" i="0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65650"/>
                  </a:ext>
                </a:extLst>
              </a:tr>
              <a:tr h="596635">
                <a:tc>
                  <a:txBody>
                    <a:bodyPr/>
                    <a:lstStyle/>
                    <a:p>
                      <a:r>
                        <a:rPr lang="en-GB" sz="1400" b="1" dirty="0"/>
                        <a:t>Personal Growth</a:t>
                      </a:r>
                      <a:endParaRPr lang="en-GB" sz="1200" b="1" i="0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16276"/>
                  </a:ext>
                </a:extLst>
              </a:tr>
              <a:tr h="566185">
                <a:tc>
                  <a:txBody>
                    <a:bodyPr/>
                    <a:lstStyle/>
                    <a:p>
                      <a:r>
                        <a:rPr lang="en-GB" sz="1400" b="1" dirty="0"/>
                        <a:t>Physical Environment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9167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D4AA5AA-324B-492D-9A3E-FEE4BDEDFB11}"/>
              </a:ext>
            </a:extLst>
          </p:cNvPr>
          <p:cNvGrpSpPr/>
          <p:nvPr/>
        </p:nvGrpSpPr>
        <p:grpSpPr>
          <a:xfrm>
            <a:off x="345057" y="153199"/>
            <a:ext cx="11554217" cy="539097"/>
            <a:chOff x="333555" y="622590"/>
            <a:chExt cx="11554217" cy="53909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EF414F-AD5B-4B70-9E48-9380DCE5AFBE}"/>
                </a:ext>
              </a:extLst>
            </p:cNvPr>
            <p:cNvGrpSpPr/>
            <p:nvPr/>
          </p:nvGrpSpPr>
          <p:grpSpPr>
            <a:xfrm>
              <a:off x="333555" y="622590"/>
              <a:ext cx="539097" cy="539097"/>
              <a:chOff x="2018582" y="599586"/>
              <a:chExt cx="902898" cy="902898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8AABE057-DA1B-4BBB-BBA1-3CA6AB0EAE8E}"/>
                  </a:ext>
                </a:extLst>
              </p:cNvPr>
              <p:cNvSpPr/>
              <p:nvPr/>
            </p:nvSpPr>
            <p:spPr>
              <a:xfrm>
                <a:off x="2018582" y="599586"/>
                <a:ext cx="902898" cy="902898"/>
              </a:xfrm>
              <a:prstGeom prst="flowChartConnector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38E9F"/>
                  </a:solidFill>
                </a:endParaRPr>
              </a:p>
            </p:txBody>
          </p:sp>
          <p:pic>
            <p:nvPicPr>
              <p:cNvPr id="12" name="Graphic 11" descr="Aspiration with solid fill">
                <a:extLst>
                  <a:ext uri="{FF2B5EF4-FFF2-40B4-BE49-F238E27FC236}">
                    <a16:creationId xmlns:a16="http://schemas.microsoft.com/office/drawing/2014/main" id="{3C6CC5DC-F26A-41E9-8ABA-57114E690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2131474" y="712478"/>
                <a:ext cx="677114" cy="677114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06CC98-A741-41DE-BD26-21219DF6B821}"/>
                </a:ext>
              </a:extLst>
            </p:cNvPr>
            <p:cNvSpPr txBox="1"/>
            <p:nvPr/>
          </p:nvSpPr>
          <p:spPr>
            <a:xfrm>
              <a:off x="1023667" y="622590"/>
              <a:ext cx="108641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  <a:defRPr cap="all"/>
              </a:pPr>
              <a:r>
                <a:rPr lang="en-US" sz="2400" b="1" dirty="0"/>
                <a:t>2022 Goal Setting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4F060A7-17AF-45F2-8C70-5BB3D6DCE1B4}"/>
              </a:ext>
            </a:extLst>
          </p:cNvPr>
          <p:cNvSpPr txBox="1"/>
          <p:nvPr/>
        </p:nvSpPr>
        <p:spPr>
          <a:xfrm>
            <a:off x="1035169" y="563070"/>
            <a:ext cx="10811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Picture yourself the end of the year and write what you’d like success to look like. </a:t>
            </a:r>
          </a:p>
          <a:p>
            <a:r>
              <a:rPr lang="en-GB" sz="1400" i="1" dirty="0"/>
              <a:t>e.g. meditated daily, progressed to my next role, added £x to savings, travelled to x countries, learnt an instrument, hosted family Christmas </a:t>
            </a:r>
          </a:p>
        </p:txBody>
      </p:sp>
    </p:spTree>
    <p:extLst>
      <p:ext uri="{BB962C8B-B14F-4D97-AF65-F5344CB8AC3E}">
        <p14:creationId xmlns:p14="http://schemas.microsoft.com/office/powerpoint/2010/main" val="306253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21C0B2C-8C6C-4F71-A3C1-43675521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976" y="6387637"/>
            <a:ext cx="3313693" cy="420391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2022 Goal Setting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4F111-CDBD-4272-9731-825B20865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92101"/>
              </p:ext>
            </p:extLst>
          </p:nvPr>
        </p:nvGraphicFramePr>
        <p:xfrm>
          <a:off x="224287" y="1117069"/>
          <a:ext cx="11628410" cy="40743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1080">
                  <a:extLst>
                    <a:ext uri="{9D8B030D-6E8A-4147-A177-3AD203B41FA5}">
                      <a16:colId xmlns:a16="http://schemas.microsoft.com/office/drawing/2014/main" val="3418395043"/>
                    </a:ext>
                  </a:extLst>
                </a:gridCol>
                <a:gridCol w="3259110">
                  <a:extLst>
                    <a:ext uri="{9D8B030D-6E8A-4147-A177-3AD203B41FA5}">
                      <a16:colId xmlns:a16="http://schemas.microsoft.com/office/drawing/2014/main" val="3741371164"/>
                    </a:ext>
                  </a:extLst>
                </a:gridCol>
                <a:gridCol w="3259110">
                  <a:extLst>
                    <a:ext uri="{9D8B030D-6E8A-4147-A177-3AD203B41FA5}">
                      <a16:colId xmlns:a16="http://schemas.microsoft.com/office/drawing/2014/main" val="1049744060"/>
                    </a:ext>
                  </a:extLst>
                </a:gridCol>
                <a:gridCol w="3259110">
                  <a:extLst>
                    <a:ext uri="{9D8B030D-6E8A-4147-A177-3AD203B41FA5}">
                      <a16:colId xmlns:a16="http://schemas.microsoft.com/office/drawing/2014/main" val="2839405723"/>
                    </a:ext>
                  </a:extLst>
                </a:gridCol>
              </a:tblGrid>
              <a:tr h="55433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Pillar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2023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(1 year)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(3 year)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(5 year)</a:t>
                      </a:r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930408"/>
                  </a:ext>
                </a:extLst>
              </a:tr>
              <a:tr h="566185">
                <a:tc>
                  <a:txBody>
                    <a:bodyPr/>
                    <a:lstStyle/>
                    <a:p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065081"/>
                  </a:ext>
                </a:extLst>
              </a:tr>
              <a:tr h="566185">
                <a:tc>
                  <a:txBody>
                    <a:bodyPr/>
                    <a:lstStyle/>
                    <a:p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116398"/>
                  </a:ext>
                </a:extLst>
              </a:tr>
              <a:tr h="566185">
                <a:tc>
                  <a:txBody>
                    <a:bodyPr/>
                    <a:lstStyle/>
                    <a:p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96054"/>
                  </a:ext>
                </a:extLst>
              </a:tr>
              <a:tr h="568883">
                <a:tc>
                  <a:txBody>
                    <a:bodyPr/>
                    <a:lstStyle/>
                    <a:p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 Pro Cond Semibold" panose="020B0604020202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98914"/>
                  </a:ext>
                </a:extLst>
              </a:tr>
              <a:tr h="624385">
                <a:tc>
                  <a:txBody>
                    <a:bodyPr/>
                    <a:lstStyle/>
                    <a:p>
                      <a:endParaRPr lang="en-GB" sz="1400" b="1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75931"/>
                  </a:ext>
                </a:extLst>
              </a:tr>
              <a:tr h="568883">
                <a:tc>
                  <a:txBody>
                    <a:bodyPr/>
                    <a:lstStyle/>
                    <a:p>
                      <a:endParaRPr lang="en-GB" sz="1200" b="1" i="0" dirty="0">
                        <a:latin typeface="Georgia Pro Cond Semibold" panose="020B060402020202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 Pro Cond Semibold" panose="020B0604020202020204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6565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D4AA5AA-324B-492D-9A3E-FEE4BDEDFB11}"/>
              </a:ext>
            </a:extLst>
          </p:cNvPr>
          <p:cNvGrpSpPr/>
          <p:nvPr/>
        </p:nvGrpSpPr>
        <p:grpSpPr>
          <a:xfrm>
            <a:off x="345057" y="153199"/>
            <a:ext cx="11554217" cy="539097"/>
            <a:chOff x="333555" y="622590"/>
            <a:chExt cx="11554217" cy="53909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EF414F-AD5B-4B70-9E48-9380DCE5AFBE}"/>
                </a:ext>
              </a:extLst>
            </p:cNvPr>
            <p:cNvGrpSpPr/>
            <p:nvPr/>
          </p:nvGrpSpPr>
          <p:grpSpPr>
            <a:xfrm>
              <a:off x="333555" y="622590"/>
              <a:ext cx="539097" cy="539097"/>
              <a:chOff x="2018582" y="599586"/>
              <a:chExt cx="902898" cy="902898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8AABE057-DA1B-4BBB-BBA1-3CA6AB0EAE8E}"/>
                  </a:ext>
                </a:extLst>
              </p:cNvPr>
              <p:cNvSpPr/>
              <p:nvPr/>
            </p:nvSpPr>
            <p:spPr>
              <a:xfrm>
                <a:off x="2018582" y="599586"/>
                <a:ext cx="902898" cy="902898"/>
              </a:xfrm>
              <a:prstGeom prst="flowChartConnector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438E9F"/>
                  </a:solidFill>
                </a:endParaRPr>
              </a:p>
            </p:txBody>
          </p:sp>
          <p:pic>
            <p:nvPicPr>
              <p:cNvPr id="12" name="Graphic 11" descr="Aspiration with solid fill">
                <a:extLst>
                  <a:ext uri="{FF2B5EF4-FFF2-40B4-BE49-F238E27FC236}">
                    <a16:creationId xmlns:a16="http://schemas.microsoft.com/office/drawing/2014/main" id="{3C6CC5DC-F26A-41E9-8ABA-57114E690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2131474" y="712478"/>
                <a:ext cx="677114" cy="677114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06CC98-A741-41DE-BD26-21219DF6B821}"/>
                </a:ext>
              </a:extLst>
            </p:cNvPr>
            <p:cNvSpPr txBox="1"/>
            <p:nvPr/>
          </p:nvSpPr>
          <p:spPr>
            <a:xfrm>
              <a:off x="1023667" y="622590"/>
              <a:ext cx="108641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0000"/>
                </a:lnSpc>
                <a:defRPr cap="all"/>
              </a:pPr>
              <a:r>
                <a:rPr lang="en-US" sz="2400" b="1" dirty="0"/>
                <a:t>2022 Goal Setting Continued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4F060A7-17AF-45F2-8C70-5BB3D6DCE1B4}"/>
              </a:ext>
            </a:extLst>
          </p:cNvPr>
          <p:cNvSpPr txBox="1"/>
          <p:nvPr/>
        </p:nvSpPr>
        <p:spPr>
          <a:xfrm>
            <a:off x="1035169" y="563070"/>
            <a:ext cx="10811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Picture yourself the end of the year and write what you’d like success to look like. </a:t>
            </a:r>
          </a:p>
          <a:p>
            <a:r>
              <a:rPr lang="en-GB" sz="1400" i="1" dirty="0"/>
              <a:t>e.g. meditated daily, progressed to my next role, added £x to savings, travelled to x countries, learnt an instrument, hosted family Christmas </a:t>
            </a:r>
          </a:p>
        </p:txBody>
      </p:sp>
    </p:spTree>
    <p:extLst>
      <p:ext uri="{BB962C8B-B14F-4D97-AF65-F5344CB8AC3E}">
        <p14:creationId xmlns:p14="http://schemas.microsoft.com/office/powerpoint/2010/main" val="34720620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www.w3.org/XML/1998/namespace"/>
    <ds:schemaRef ds:uri="71af3243-3dd4-4a8d-8c0d-dd76da1f02a5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{DF2E0546-B9F3-4307-B233-B4DF6C198009}tf11437505_win32</Template>
  <TotalTime>0</TotalTime>
  <Words>403</Words>
  <Application>Microsoft Office PowerPoint</Application>
  <PresentationFormat>Widescreen</PresentationFormat>
  <Paragraphs>169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Georgia Pro Cond Light</vt:lpstr>
      <vt:lpstr>Georgia Pro Cond Semibold</vt:lpstr>
      <vt:lpstr>Speak Pro</vt:lpstr>
      <vt:lpstr>RetrospectVTI</vt:lpstr>
      <vt:lpstr>  Annual Reflection &amp; Planning </vt:lpstr>
      <vt:lpstr>2021 Highs &amp; Lows</vt:lpstr>
      <vt:lpstr>2021 Key Pillar Scoring </vt:lpstr>
      <vt:lpstr>2022 Goal Setting</vt:lpstr>
      <vt:lpstr>2022 Goal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Annual Reflection &amp; Planning </dc:title>
  <dc:creator>Pritesh Chauhan</dc:creator>
  <cp:lastModifiedBy>Pritesh Chauhan</cp:lastModifiedBy>
  <cp:revision>10</cp:revision>
  <dcterms:created xsi:type="dcterms:W3CDTF">2022-01-02T22:12:57Z</dcterms:created>
  <dcterms:modified xsi:type="dcterms:W3CDTF">2022-01-02T23:49:42Z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